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6" r:id="rId6"/>
    <p:sldId id="263" r:id="rId7"/>
    <p:sldId id="265" r:id="rId8"/>
    <p:sldId id="267" r:id="rId9"/>
    <p:sldId id="269" r:id="rId10"/>
    <p:sldId id="270" r:id="rId11"/>
    <p:sldId id="273" r:id="rId12"/>
    <p:sldId id="274" r:id="rId13"/>
    <p:sldId id="275" r:id="rId14"/>
  </p:sldIdLst>
  <p:sldSz cx="10160000" cy="81026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>
        <p:scale>
          <a:sx n="75" d="100"/>
          <a:sy n="75" d="100"/>
        </p:scale>
        <p:origin x="-379" y="1450"/>
      </p:cViewPr>
      <p:guideLst>
        <p:guide orient="horz" pos="255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98AE2-EC37-4231-9F4D-3A1D7F7F43D2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85800"/>
            <a:ext cx="429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3D69-EECE-4290-B5D1-ED45B71F82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3D69-EECE-4290-B5D1-ED45B71F82D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7060"/>
            <a:ext cx="8636000" cy="17368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1474"/>
            <a:ext cx="7112000" cy="2070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4482"/>
            <a:ext cx="2286000" cy="69134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4482"/>
            <a:ext cx="6688667" cy="69134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06673"/>
            <a:ext cx="8636000" cy="16092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34228"/>
            <a:ext cx="8636000" cy="17724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90609"/>
            <a:ext cx="4487333" cy="5347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90609"/>
            <a:ext cx="4487333" cy="5347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13708"/>
            <a:ext cx="4489098" cy="755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69574"/>
            <a:ext cx="4489098" cy="46683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13708"/>
            <a:ext cx="4490861" cy="755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69574"/>
            <a:ext cx="4490861" cy="46683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2603"/>
            <a:ext cx="3342570" cy="13729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2605"/>
            <a:ext cx="5679722" cy="6915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95546"/>
            <a:ext cx="3342570" cy="55424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671820"/>
            <a:ext cx="6096000" cy="669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23982"/>
            <a:ext cx="6096000" cy="4861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341410"/>
            <a:ext cx="6096000" cy="9509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4480"/>
            <a:ext cx="9144000" cy="135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0609"/>
            <a:ext cx="9144000" cy="534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509912"/>
            <a:ext cx="2370667" cy="43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76A4-0D51-4BEC-BA8F-C6B017A54C16}" type="datetimeFigureOut">
              <a:rPr lang="en-CA" smtClean="0"/>
              <a:pPr/>
              <a:t>4/17/13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509912"/>
            <a:ext cx="3217333" cy="43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509912"/>
            <a:ext cx="2370667" cy="43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90D-C1A6-465D-920E-F1901C04D51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901700"/>
            <a:ext cx="33528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100" b="1" smtClean="0">
                <a:solidFill>
                  <a:srgbClr val="44018B"/>
                </a:solidFill>
                <a:latin typeface="Verdana - 36"/>
              </a:rPr>
              <a:t>VocaLinks</a:t>
            </a:r>
            <a:r>
              <a:rPr lang="en-CA" sz="2200" b="1" smtClean="0">
                <a:solidFill>
                  <a:srgbClr val="44018B"/>
                </a:solidFill>
                <a:latin typeface="Verdana - 38"/>
              </a:rPr>
              <a:t> </a:t>
            </a:r>
            <a:endParaRPr lang="en-CA" sz="2200" b="1">
              <a:solidFill>
                <a:srgbClr val="44018B"/>
              </a:solidFill>
              <a:latin typeface="Verdana - 3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511300"/>
            <a:ext cx="5918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b="1" smtClean="0">
                <a:solidFill>
                  <a:srgbClr val="FE9809"/>
                </a:solidFill>
                <a:latin typeface="Verdana - 26"/>
              </a:rPr>
              <a:t>Speech Recognition Seminar</a:t>
            </a:r>
            <a:endParaRPr lang="en-CA" sz="1500" b="1">
              <a:solidFill>
                <a:srgbClr val="FE9809"/>
              </a:solidFill>
              <a:latin typeface="Verdana - 26"/>
            </a:endParaRPr>
          </a:p>
        </p:txBody>
      </p:sp>
      <p:pic>
        <p:nvPicPr>
          <p:cNvPr id="4" name="Picture 3" descr="headset_keyboar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2032000"/>
            <a:ext cx="8756268" cy="2374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787400" y="4838700"/>
            <a:ext cx="83312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900" smtClean="0">
                <a:solidFill>
                  <a:srgbClr val="44018B"/>
                </a:solidFill>
                <a:latin typeface="Verdana - 31"/>
              </a:rPr>
              <a:t>Assistive Technology, Consulting,  Training, Sales and Support</a:t>
            </a:r>
            <a:endParaRPr lang="en-CA" sz="1900">
              <a:solidFill>
                <a:srgbClr val="44018B"/>
              </a:solidFill>
              <a:latin typeface="Verdana - 31"/>
            </a:endParaRPr>
          </a:p>
        </p:txBody>
      </p:sp>
      <p:pic>
        <p:nvPicPr>
          <p:cNvPr id="6" name="Picture 5" descr="VL Desktop 1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916"/>
            <a:ext cx="10127432" cy="7056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825500" y="3822700"/>
            <a:ext cx="520700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900" b="1" dirty="0" smtClean="0">
                <a:solidFill>
                  <a:srgbClr val="44018B"/>
                </a:solidFill>
                <a:latin typeface="Verdana - 32"/>
              </a:rPr>
              <a:t>Speech Recognition  </a:t>
            </a:r>
            <a:endParaRPr lang="en-CA" sz="1900" b="1" dirty="0">
              <a:solidFill>
                <a:srgbClr val="44018B"/>
              </a:solidFill>
              <a:latin typeface="Verdana - 3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9086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FAD5B"/>
                </a:solidFill>
                <a:latin typeface="Verdana - 32"/>
              </a:rPr>
              <a:t>Thinking...</a:t>
            </a:r>
            <a:endParaRPr lang="en-CA" sz="3600" b="1" dirty="0">
              <a:solidFill>
                <a:srgbClr val="FFAD5B"/>
              </a:solidFill>
              <a:latin typeface="Verdana - 3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89000"/>
            <a:ext cx="7975600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What would you do with that extra time?</a:t>
            </a:r>
          </a:p>
          <a:p>
            <a:endParaRPr lang="en-CA" sz="1900" b="1" dirty="0" smtClean="0">
              <a:solidFill>
                <a:srgbClr val="44018B"/>
              </a:solidFill>
              <a:latin typeface="Verdana - 32"/>
            </a:endParaRPr>
          </a:p>
          <a:p>
            <a:r>
              <a:rPr lang="en-CA" sz="1900" b="1" dirty="0" smtClean="0">
                <a:solidFill>
                  <a:srgbClr val="44018B"/>
                </a:solidFill>
                <a:latin typeface="Verdana - 32"/>
              </a:rPr>
              <a:t> </a:t>
            </a:r>
            <a:endParaRPr lang="en-CA" sz="1900" b="1" dirty="0">
              <a:solidFill>
                <a:srgbClr val="44018B"/>
              </a:solidFill>
              <a:latin typeface="Verdana - 32"/>
            </a:endParaRPr>
          </a:p>
        </p:txBody>
      </p:sp>
      <p:pic>
        <p:nvPicPr>
          <p:cNvPr id="4" name="Picture 3" descr="networking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018" y="1581150"/>
            <a:ext cx="3880865" cy="241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offee Meeting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700" y="1581150"/>
            <a:ext cx="3675253" cy="241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familydinner1[1]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704" y="4121150"/>
            <a:ext cx="3571621" cy="2346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MSOfficePNG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7928" y="4181983"/>
            <a:ext cx="3494024" cy="22858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2601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FAD5B"/>
                </a:solidFill>
                <a:latin typeface="Verdana - 32"/>
              </a:rPr>
              <a:t>Thinking...</a:t>
            </a:r>
            <a:endParaRPr lang="en-CA" sz="3600" b="1" dirty="0">
              <a:solidFill>
                <a:srgbClr val="FFAD5B"/>
              </a:solidFill>
              <a:latin typeface="Verdana - 3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016000"/>
            <a:ext cx="92202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Who do you know that could use </a:t>
            </a: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Dragon for their own benefit?</a:t>
            </a:r>
          </a:p>
          <a:p>
            <a:endParaRPr lang="en-CA" sz="2800" b="1" dirty="0" smtClean="0">
              <a:solidFill>
                <a:srgbClr val="44018B"/>
              </a:solidFill>
              <a:latin typeface="Verdana - 32"/>
            </a:endParaRP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 </a:t>
            </a:r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Yourself - reports, email, database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Your clients - accident victims, workplace injuries, 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 call centers, disability claimants...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Your friends and colleagues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Your spouse or children...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</a:t>
            </a:r>
            <a:endParaRPr lang="en-CA" sz="2800" dirty="0">
              <a:solidFill>
                <a:srgbClr val="44018B"/>
              </a:solidFill>
              <a:latin typeface="Verdana - 3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165100"/>
            <a:ext cx="4521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FAD5B"/>
                </a:solidFill>
                <a:latin typeface="Verdana - 32"/>
              </a:rPr>
              <a:t>Current Promotions</a:t>
            </a:r>
            <a:endParaRPr lang="en-CA" sz="3600" b="1" dirty="0">
              <a:solidFill>
                <a:srgbClr val="FFAD5B"/>
              </a:solidFill>
              <a:latin typeface="Verdana - 32"/>
            </a:endParaRPr>
          </a:p>
        </p:txBody>
      </p:sp>
      <p:pic>
        <p:nvPicPr>
          <p:cNvPr id="3" name="Picture 2" descr="DNS Speechflow Imag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421" y="1130300"/>
            <a:ext cx="7454900" cy="28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990600" y="4330700"/>
            <a:ext cx="86360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Dragon NaturallySpeaking Professional </a:t>
            </a: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Philips Digital Recorder</a:t>
            </a:r>
          </a:p>
          <a:p>
            <a:r>
              <a:rPr lang="en-CA" sz="2800" b="1" dirty="0" err="1" smtClean="0">
                <a:solidFill>
                  <a:srgbClr val="44018B"/>
                </a:solidFill>
                <a:latin typeface="Verdana - 32"/>
              </a:rPr>
              <a:t>SpeechExec</a:t>
            </a:r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 Pro </a:t>
            </a:r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Dictate</a:t>
            </a:r>
          </a:p>
          <a:p>
            <a:endParaRPr lang="en-CA" sz="2800" b="1" dirty="0" smtClean="0">
              <a:solidFill>
                <a:srgbClr val="44018B"/>
              </a:solidFill>
              <a:latin typeface="Verdana - 32"/>
            </a:endParaRP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	</a:t>
            </a:r>
            <a:r>
              <a:rPr lang="en-CA" sz="2800" b="1" dirty="0" smtClean="0">
                <a:solidFill>
                  <a:srgbClr val="C00000"/>
                </a:solidFill>
                <a:latin typeface="Verdana - 32"/>
              </a:rPr>
              <a:t>Until April 30,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136" y="5707484"/>
            <a:ext cx="2387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5400" b="1" dirty="0" smtClean="0">
                <a:solidFill>
                  <a:srgbClr val="C00000"/>
                </a:solidFill>
                <a:latin typeface="Verdana - 46"/>
              </a:rPr>
              <a:t>$599</a:t>
            </a:r>
            <a:endParaRPr lang="en-CA" sz="5400" b="1" dirty="0">
              <a:solidFill>
                <a:srgbClr val="C00000"/>
              </a:solidFill>
              <a:latin typeface="Verdana - 46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 Desktop 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916"/>
            <a:ext cx="10160000" cy="6912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" y="850900"/>
            <a:ext cx="9386540" cy="3882598"/>
            <a:chOff x="495300" y="850900"/>
            <a:chExt cx="9386540" cy="3882598"/>
          </a:xfrm>
        </p:grpSpPr>
        <p:sp>
          <p:nvSpPr>
            <p:cNvPr id="2" name="TextBox 1"/>
            <p:cNvSpPr txBox="1"/>
            <p:nvPr/>
          </p:nvSpPr>
          <p:spPr>
            <a:xfrm>
              <a:off x="495300" y="850900"/>
              <a:ext cx="91694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400" dirty="0" smtClean="0">
                  <a:solidFill>
                    <a:srgbClr val="3C0186"/>
                  </a:solidFill>
                  <a:latin typeface="Arial - 28"/>
                </a:rPr>
                <a:t>Established in 1998 providing Assistive Technology and  Speech Recognition solutions for:</a:t>
              </a:r>
              <a:endParaRPr lang="en-CA" sz="2400" dirty="0">
                <a:solidFill>
                  <a:srgbClr val="3C0186"/>
                </a:solidFill>
                <a:latin typeface="Arial - 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" y="2514600"/>
              <a:ext cx="3026048" cy="2218898"/>
              <a:chOff x="685800" y="2514600"/>
              <a:chExt cx="3026048" cy="2218898"/>
            </a:xfrm>
          </p:grpSpPr>
          <p:pic>
            <p:nvPicPr>
              <p:cNvPr id="3" name="Picture 2" descr="business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5800" y="2514600"/>
                <a:ext cx="2542413" cy="164134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298848" y="4318000"/>
                <a:ext cx="2413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2100" dirty="0" smtClean="0">
                    <a:solidFill>
                      <a:srgbClr val="000000"/>
                    </a:solidFill>
                    <a:latin typeface="Arial - 35"/>
                  </a:rPr>
                  <a:t>Business</a:t>
                </a:r>
                <a:endParaRPr lang="en-CA" sz="2100" dirty="0">
                  <a:solidFill>
                    <a:srgbClr val="000000"/>
                  </a:solidFill>
                  <a:latin typeface="Arial - 35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62527" y="2527300"/>
              <a:ext cx="2773657" cy="2193498"/>
              <a:chOff x="3962527" y="2527300"/>
              <a:chExt cx="2773657" cy="21934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373984" y="4305300"/>
                <a:ext cx="23622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2100" dirty="0" smtClean="0">
                    <a:solidFill>
                      <a:srgbClr val="000000"/>
                    </a:solidFill>
                    <a:latin typeface="Arial - 36"/>
                  </a:rPr>
                  <a:t>Education</a:t>
                </a:r>
                <a:endParaRPr lang="en-CA" sz="2100" dirty="0">
                  <a:solidFill>
                    <a:srgbClr val="000000"/>
                  </a:solidFill>
                  <a:latin typeface="Arial - 36"/>
                </a:endParaRPr>
              </a:p>
            </p:txBody>
          </p:sp>
          <p:pic>
            <p:nvPicPr>
              <p:cNvPr id="7" name="Picture 6" descr="girl student with laptop.jp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62527" y="2527300"/>
                <a:ext cx="2103501" cy="16483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086600" y="2476500"/>
              <a:ext cx="2795240" cy="2218898"/>
              <a:chOff x="7086600" y="2476500"/>
              <a:chExt cx="2795240" cy="221889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240240" y="4279900"/>
                <a:ext cx="2641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2100" dirty="0" smtClean="0">
                    <a:solidFill>
                      <a:srgbClr val="000000"/>
                    </a:solidFill>
                    <a:latin typeface="Arial - 35"/>
                  </a:rPr>
                  <a:t>Healthcare</a:t>
                </a:r>
                <a:endParaRPr lang="en-CA" sz="2100" dirty="0">
                  <a:solidFill>
                    <a:srgbClr val="000000"/>
                  </a:solidFill>
                  <a:latin typeface="Arial - 35"/>
                </a:endParaRPr>
              </a:p>
            </p:txBody>
          </p:sp>
          <p:pic>
            <p:nvPicPr>
              <p:cNvPr id="10" name="Picture 9" descr="C-Talking_to_your_doctor_about_cholesterol[1].jp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86600" y="2476500"/>
                <a:ext cx="1656968" cy="173355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584200" y="152400"/>
            <a:ext cx="2438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E9809"/>
                </a:solidFill>
                <a:latin typeface="Arial - 36"/>
              </a:rPr>
              <a:t>Overview</a:t>
            </a:r>
            <a:endParaRPr lang="en-CA" sz="3600" b="1" dirty="0">
              <a:solidFill>
                <a:srgbClr val="FE9809"/>
              </a:solidFill>
              <a:latin typeface="Arial - 36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5584" y="5419452"/>
            <a:ext cx="741682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Arial - 35"/>
              </a:rPr>
              <a:t>Dragon NaturallySpeaking, </a:t>
            </a:r>
            <a:r>
              <a:rPr lang="en-CA" sz="2800" dirty="0" err="1" smtClean="0">
                <a:solidFill>
                  <a:srgbClr val="000000"/>
                </a:solidFill>
                <a:latin typeface="Arial - 35"/>
              </a:rPr>
              <a:t>Kurzweil</a:t>
            </a:r>
            <a:r>
              <a:rPr lang="en-CA" sz="2800" dirty="0" smtClean="0">
                <a:solidFill>
                  <a:srgbClr val="000000"/>
                </a:solidFill>
                <a:latin typeface="Arial - 35"/>
              </a:rPr>
              <a:t> 3000, </a:t>
            </a:r>
          </a:p>
          <a:p>
            <a:r>
              <a:rPr lang="en-CA" sz="2800" dirty="0" err="1" smtClean="0">
                <a:solidFill>
                  <a:srgbClr val="000000"/>
                </a:solidFill>
                <a:latin typeface="Arial - 35"/>
              </a:rPr>
              <a:t>WordQ</a:t>
            </a:r>
            <a:r>
              <a:rPr lang="en-CA" sz="2800" dirty="0" smtClean="0">
                <a:solidFill>
                  <a:srgbClr val="000000"/>
                </a:solidFill>
                <a:latin typeface="Arial - 35"/>
              </a:rPr>
              <a:t>, Inspiration and more!</a:t>
            </a:r>
            <a:endParaRPr lang="en-CA" sz="2800" dirty="0">
              <a:solidFill>
                <a:srgbClr val="000000"/>
              </a:solidFill>
              <a:latin typeface="Arial - 3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s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400" y="1481074"/>
            <a:ext cx="4666995" cy="1306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DNS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790" y="1106677"/>
            <a:ext cx="4474209" cy="2345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294919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193" y="4006215"/>
            <a:ext cx="8138414" cy="1482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558926" y="190500"/>
            <a:ext cx="317474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E9809"/>
                </a:solidFill>
                <a:latin typeface="Arial - 36"/>
              </a:rPr>
              <a:t>Certifications</a:t>
            </a:r>
            <a:endParaRPr lang="en-CA" sz="3600" b="1" dirty="0">
              <a:solidFill>
                <a:srgbClr val="FE9809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26" y="152400"/>
            <a:ext cx="75410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3600" b="1" dirty="0" smtClean="0">
                <a:solidFill>
                  <a:srgbClr val="FE9809"/>
                </a:solidFill>
                <a:latin typeface="Arial - 35"/>
              </a:rPr>
              <a:t>Proven Methodology</a:t>
            </a:r>
            <a:endParaRPr lang="en-CA" sz="3600" b="1" dirty="0">
              <a:solidFill>
                <a:srgbClr val="FE9809"/>
              </a:solidFill>
              <a:latin typeface="Arial - 35"/>
            </a:endParaRPr>
          </a:p>
        </p:txBody>
      </p:sp>
      <p:pic>
        <p:nvPicPr>
          <p:cNvPr id="3" name="Picture 2" descr="clipboard(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1059433"/>
            <a:ext cx="9121393" cy="5173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726" y="76200"/>
            <a:ext cx="632434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E9809"/>
                </a:solidFill>
                <a:latin typeface="Arial - 35"/>
              </a:rPr>
              <a:t>Superior Training &amp; Support</a:t>
            </a:r>
            <a:r>
              <a:rPr lang="en-CA" sz="3600" b="1" dirty="0" smtClean="0">
                <a:solidFill>
                  <a:srgbClr val="FE9809"/>
                </a:solidFill>
                <a:latin typeface="Verdana - 35"/>
              </a:rPr>
              <a:t> </a:t>
            </a:r>
            <a:endParaRPr lang="en-CA" sz="3600" b="1" dirty="0">
              <a:solidFill>
                <a:srgbClr val="FE9809"/>
              </a:solidFill>
              <a:latin typeface="Verdana - 3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0" y="876300"/>
            <a:ext cx="91440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b="1" dirty="0" smtClean="0">
                <a:solidFill>
                  <a:srgbClr val="3C0186"/>
                </a:solidFill>
                <a:latin typeface="Arial - 28"/>
              </a:rPr>
              <a:t>Custom Training solutions for your specific needs:</a:t>
            </a:r>
          </a:p>
          <a:p>
            <a:endParaRPr lang="en-CA" sz="1600" b="1" dirty="0" smtClean="0">
              <a:solidFill>
                <a:srgbClr val="3C0186"/>
              </a:solidFill>
              <a:latin typeface="Arial - 28"/>
            </a:endParaRPr>
          </a:p>
          <a:p>
            <a:r>
              <a:rPr lang="en-CA" sz="1600" b="1" dirty="0" smtClean="0">
                <a:solidFill>
                  <a:srgbClr val="3C0186"/>
                </a:solidFill>
                <a:latin typeface="Arial - 28"/>
              </a:rPr>
              <a:t> </a:t>
            </a:r>
            <a:endParaRPr lang="en-CA" sz="1600" dirty="0">
              <a:solidFill>
                <a:srgbClr val="3C0186"/>
              </a:solidFill>
              <a:latin typeface="Arial - 28"/>
            </a:endParaRPr>
          </a:p>
        </p:txBody>
      </p:sp>
      <p:pic>
        <p:nvPicPr>
          <p:cNvPr id="12290" name="Picture 2" descr="http://alumnichannel.com/blog/wp-content/uploads/2011/01/webin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28" y="1531020"/>
            <a:ext cx="2436269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23616" y="3547244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Webinar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520160" y="3547244"/>
            <a:ext cx="12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One to One</a:t>
            </a:r>
            <a:endParaRPr lang="en-CA" dirty="0"/>
          </a:p>
        </p:txBody>
      </p:sp>
      <p:pic>
        <p:nvPicPr>
          <p:cNvPr id="12292" name="Picture 4" descr="http://www.anning.force9.co.uk/fepc/assets/images/computer_trai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096" y="1603028"/>
            <a:ext cx="2451373" cy="1827832"/>
          </a:xfrm>
          <a:prstGeom prst="rect">
            <a:avLst/>
          </a:prstGeom>
          <a:noFill/>
        </p:spPr>
      </p:pic>
      <p:pic>
        <p:nvPicPr>
          <p:cNvPr id="12296" name="Picture 8" descr="http://www.60k.bg/uploads/images/articles/technical-sup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9800" y="4267324"/>
            <a:ext cx="2699792" cy="17942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83856" y="354724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Technical Support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0860"/>
            <a:ext cx="434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E9808"/>
                </a:solidFill>
                <a:latin typeface="Verdana - 32"/>
              </a:rPr>
              <a:t>Benefits of Dragon</a:t>
            </a:r>
            <a:endParaRPr lang="en-CA" sz="3600" b="1" dirty="0">
              <a:solidFill>
                <a:srgbClr val="FE9808"/>
              </a:solidFill>
              <a:latin typeface="Verdana - 32"/>
            </a:endParaRPr>
          </a:p>
        </p:txBody>
      </p:sp>
      <p:sp>
        <p:nvSpPr>
          <p:cNvPr id="3" name="Freeform 2"/>
          <p:cNvSpPr/>
          <p:nvPr/>
        </p:nvSpPr>
        <p:spPr>
          <a:xfrm rot="5400000">
            <a:off x="596900" y="1041400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 rot="5400000">
            <a:off x="600646" y="2481982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 rot="5400000">
            <a:off x="600646" y="3922142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 rot="5400000">
            <a:off x="600646" y="5362302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30300" y="876300"/>
            <a:ext cx="8534400" cy="50167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Types three times faster than the average person </a:t>
            </a:r>
          </a:p>
          <a:p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Can be used in conjunction with virtually any Windows based software</a:t>
            </a:r>
          </a:p>
          <a:p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Large vocabulary allowing users to add custom words and phrases</a:t>
            </a:r>
          </a:p>
          <a:p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Navigate Internet Explorer by voice</a:t>
            </a:r>
            <a:endParaRPr lang="en-CA" sz="3200" dirty="0">
              <a:solidFill>
                <a:srgbClr val="44018B"/>
              </a:solidFill>
              <a:latin typeface="Calibri - 3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2868"/>
            <a:ext cx="434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E9808"/>
                </a:solidFill>
                <a:latin typeface="Verdana - 32"/>
              </a:rPr>
              <a:t>Benefits of Dragon</a:t>
            </a:r>
            <a:endParaRPr lang="en-CA" sz="3600" b="1" dirty="0">
              <a:solidFill>
                <a:srgbClr val="FE9808"/>
              </a:solidFill>
              <a:latin typeface="Verdana - 32"/>
            </a:endParaRPr>
          </a:p>
        </p:txBody>
      </p:sp>
      <p:sp>
        <p:nvSpPr>
          <p:cNvPr id="3" name="Freeform 2"/>
          <p:cNvSpPr/>
          <p:nvPr/>
        </p:nvSpPr>
        <p:spPr>
          <a:xfrm rot="5400000">
            <a:off x="672654" y="1113830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 rot="5400000">
            <a:off x="672654" y="2553990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 rot="5400000">
            <a:off x="672654" y="4138166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 rot="5400000">
            <a:off x="672654" y="5218286"/>
            <a:ext cx="241301" cy="355601"/>
          </a:xfrm>
          <a:custGeom>
            <a:avLst/>
            <a:gdLst/>
            <a:ahLst/>
            <a:cxnLst/>
            <a:rect l="0" t="0" r="0" b="0"/>
            <a:pathLst>
              <a:path w="241301" h="355601">
                <a:moveTo>
                  <a:pt x="241300" y="148082"/>
                </a:moveTo>
                <a:lnTo>
                  <a:pt x="180975" y="148082"/>
                </a:lnTo>
                <a:lnTo>
                  <a:pt x="180975" y="355600"/>
                </a:lnTo>
                <a:lnTo>
                  <a:pt x="60325" y="355600"/>
                </a:lnTo>
                <a:lnTo>
                  <a:pt x="60325" y="148082"/>
                </a:lnTo>
                <a:lnTo>
                  <a:pt x="0" y="148082"/>
                </a:lnTo>
                <a:lnTo>
                  <a:pt x="120650" y="0"/>
                </a:lnTo>
                <a:close/>
              </a:path>
            </a:pathLst>
          </a:custGeom>
          <a:solidFill>
            <a:srgbClr val="3F0088"/>
          </a:solidFill>
          <a:ln w="38100" cap="flat" cmpd="sng" algn="ctr">
            <a:solidFill>
              <a:srgbClr val="FFAD5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047552" y="954956"/>
            <a:ext cx="87376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Create custom commands to control </a:t>
            </a:r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the </a:t>
            </a:r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mouse</a:t>
            </a:r>
          </a:p>
          <a:p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Use </a:t>
            </a:r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a digital recorder to capture notes </a:t>
            </a:r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on-the-go </a:t>
            </a:r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and have Dragon convert the </a:t>
            </a:r>
            <a:endParaRPr lang="en-CA" sz="3200" dirty="0" smtClean="0">
              <a:solidFill>
                <a:srgbClr val="44018B"/>
              </a:solidFill>
              <a:latin typeface="Calibri - 36"/>
            </a:endParaRPr>
          </a:p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audio </a:t>
            </a:r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files to text</a:t>
            </a:r>
            <a:endParaRPr lang="en-CA" sz="3200" dirty="0">
              <a:solidFill>
                <a:srgbClr val="44018B"/>
              </a:solidFill>
              <a:latin typeface="Calibri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552" y="5059412"/>
            <a:ext cx="82296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Increases productivity and minimizes repetitive stress and physical strain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552" y="4051300"/>
            <a:ext cx="85598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44018B"/>
                </a:solidFill>
                <a:latin typeface="Calibri - 36"/>
              </a:rPr>
              <a:t>Compose and send emails entirely by voice</a:t>
            </a:r>
            <a:endParaRPr lang="en-CA" sz="3200" dirty="0">
              <a:solidFill>
                <a:srgbClr val="44018B"/>
              </a:solidFill>
              <a:latin typeface="Calibri - 36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7780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FAD5B"/>
                </a:solidFill>
                <a:latin typeface="Verdana - 32"/>
              </a:rPr>
              <a:t>Thinking...</a:t>
            </a:r>
            <a:endParaRPr lang="en-CA" sz="3600" b="1" dirty="0">
              <a:solidFill>
                <a:srgbClr val="FFAD5B"/>
              </a:solidFill>
              <a:latin typeface="Verdana - 3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552" y="1459012"/>
            <a:ext cx="8523932" cy="25391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1.  What is your time worth to you?</a:t>
            </a:r>
          </a:p>
          <a:p>
            <a:endParaRPr lang="en-CA" sz="2800" b="1" dirty="0" smtClean="0">
              <a:solidFill>
                <a:srgbClr val="44018B"/>
              </a:solidFill>
              <a:latin typeface="Verdana - 32"/>
            </a:endParaRPr>
          </a:p>
          <a:p>
            <a:endParaRPr lang="en-CA" sz="2800" b="1" dirty="0" smtClean="0">
              <a:solidFill>
                <a:srgbClr val="44018B"/>
              </a:solidFill>
              <a:latin typeface="Verdana - 32"/>
            </a:endParaRP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2.  Who do you know that could benefit</a:t>
            </a: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     from using a Dragon solution?</a:t>
            </a:r>
          </a:p>
          <a:p>
            <a:endParaRPr lang="en-CA" sz="1900" b="1" dirty="0">
              <a:solidFill>
                <a:srgbClr val="44018B"/>
              </a:solidFill>
              <a:latin typeface="Verdana - 3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92601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600" b="1" dirty="0" smtClean="0">
                <a:solidFill>
                  <a:srgbClr val="FFAD5B"/>
                </a:solidFill>
                <a:latin typeface="Verdana - 32"/>
              </a:rPr>
              <a:t>Thinking...</a:t>
            </a:r>
            <a:endParaRPr lang="en-CA" sz="3600" b="1" dirty="0">
              <a:solidFill>
                <a:srgbClr val="FFAD5B"/>
              </a:solidFill>
              <a:latin typeface="Verdana - 3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616" y="1387004"/>
            <a:ext cx="6912768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What is your time worth to you?</a:t>
            </a:r>
          </a:p>
          <a:p>
            <a:endParaRPr lang="en-CA" sz="2800" b="1" dirty="0" smtClean="0">
              <a:solidFill>
                <a:srgbClr val="44018B"/>
              </a:solidFill>
              <a:latin typeface="Verdana - 32"/>
            </a:endParaRPr>
          </a:p>
          <a:p>
            <a:r>
              <a:rPr lang="en-CA" sz="2800" b="1" dirty="0" smtClean="0">
                <a:solidFill>
                  <a:srgbClr val="44018B"/>
                </a:solidFill>
                <a:latin typeface="Verdana - 32"/>
              </a:rPr>
              <a:t> </a:t>
            </a:r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If Dragon NaturallySpeaking could save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you 30 minutes a day, that's 2 1/2 hours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per week, what could you do with that</a:t>
            </a:r>
          </a:p>
          <a:p>
            <a:r>
              <a:rPr lang="en-CA" sz="2800" dirty="0" smtClean="0">
                <a:solidFill>
                  <a:srgbClr val="44018B"/>
                </a:solidFill>
                <a:latin typeface="Verdana - 32"/>
              </a:rPr>
              <a:t> extra time?</a:t>
            </a:r>
            <a:endParaRPr lang="en-CA" sz="2800" dirty="0">
              <a:solidFill>
                <a:srgbClr val="44018B"/>
              </a:solidFill>
              <a:latin typeface="Verdana - 3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206</Words>
  <Application>Microsoft Office PowerPoint</Application>
  <PresentationFormat>Custom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Verdana - 36</vt:lpstr>
      <vt:lpstr>Verdana - 38</vt:lpstr>
      <vt:lpstr>Verdana - 26</vt:lpstr>
      <vt:lpstr>Verdana - 31</vt:lpstr>
      <vt:lpstr>Verdana - 32</vt:lpstr>
      <vt:lpstr>Arial - 28</vt:lpstr>
      <vt:lpstr>Arial - 35</vt:lpstr>
      <vt:lpstr>Arial - 36</vt:lpstr>
      <vt:lpstr>Verdana - 35</vt:lpstr>
      <vt:lpstr>Calibri</vt:lpstr>
      <vt:lpstr>Calibri - 36</vt:lpstr>
      <vt:lpstr>Verdana - 46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Demo_Lab2</dc:creator>
  <cp:lastModifiedBy>Demo_Lab2</cp:lastModifiedBy>
  <cp:revision>19</cp:revision>
  <dcterms:created xsi:type="dcterms:W3CDTF">2013-04-08T14:02:16Z</dcterms:created>
  <dcterms:modified xsi:type="dcterms:W3CDTF">2013-04-17T15:24:18Z</dcterms:modified>
</cp:coreProperties>
</file>